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271" r:id="rId2"/>
    <p:sldId id="305" r:id="rId3"/>
    <p:sldId id="312" r:id="rId4"/>
    <p:sldId id="313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11" r:id="rId13"/>
    <p:sldId id="310" r:id="rId14"/>
    <p:sldId id="314" r:id="rId15"/>
    <p:sldId id="315" r:id="rId16"/>
    <p:sldId id="294" r:id="rId17"/>
    <p:sldId id="296" r:id="rId18"/>
    <p:sldId id="278" r:id="rId19"/>
    <p:sldId id="295" r:id="rId20"/>
    <p:sldId id="300" r:id="rId21"/>
    <p:sldId id="301" r:id="rId22"/>
    <p:sldId id="303" r:id="rId23"/>
    <p:sldId id="304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F9F9F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.dias\AppData\Local\Microsoft\Windows\Temporary%20Internet%20Files\Content.Outlook\0IC1W1S9\m-commerce%20-%20Mercado%20-%20Jul15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0195851726641"/>
          <c:y val="0.104780977908879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69019662015932"/>
          <c:y val="0.110351461706953"/>
          <c:w val="0.935766268449227"/>
          <c:h val="0.74245910153065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Plan1!$D$3</c:f>
              <c:strCache>
                <c:ptCount val="1"/>
                <c:pt idx="0">
                  <c:v>Faturamento E-Commerce (bilhões)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Plan1!$E$2:$S$2</c:f>
              <c:numCache>
                <c:formatCode>General</c:formatCode>
                <c:ptCount val="15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</c:numCache>
            </c:numRef>
          </c:cat>
          <c:val>
            <c:numRef>
              <c:f>Plan1!$E$3:$S$3</c:f>
              <c:numCache>
                <c:formatCode>0.0</c:formatCode>
                <c:ptCount val="15"/>
                <c:pt idx="0">
                  <c:v>0.549</c:v>
                </c:pt>
                <c:pt idx="1">
                  <c:v>0.85</c:v>
                </c:pt>
                <c:pt idx="2">
                  <c:v>1.2</c:v>
                </c:pt>
                <c:pt idx="3">
                  <c:v>1.7</c:v>
                </c:pt>
                <c:pt idx="4">
                  <c:v>2.5</c:v>
                </c:pt>
                <c:pt idx="5">
                  <c:v>4.400019663</c:v>
                </c:pt>
                <c:pt idx="6">
                  <c:v>6.282504374999999</c:v>
                </c:pt>
                <c:pt idx="7">
                  <c:v>8.202848172</c:v>
                </c:pt>
                <c:pt idx="8">
                  <c:v>10.617310623</c:v>
                </c:pt>
                <c:pt idx="9">
                  <c:v>14.83959532</c:v>
                </c:pt>
                <c:pt idx="10">
                  <c:v>18.710318736</c:v>
                </c:pt>
                <c:pt idx="11">
                  <c:v>22.534212024</c:v>
                </c:pt>
                <c:pt idx="12">
                  <c:v>28.84978826</c:v>
                </c:pt>
                <c:pt idx="13">
                  <c:v>35.845545582</c:v>
                </c:pt>
                <c:pt idx="14">
                  <c:v>41.22237741900001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1157224"/>
        <c:axId val="-2061153992"/>
        <c:axId val="0"/>
      </c:bar3DChart>
      <c:catAx>
        <c:axId val="-2061157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1153992"/>
        <c:crosses val="autoZero"/>
        <c:auto val="1"/>
        <c:lblAlgn val="ctr"/>
        <c:lblOffset val="100"/>
        <c:noMultiLvlLbl val="0"/>
      </c:catAx>
      <c:valAx>
        <c:axId val="-2061153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-2061157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Retail ecommerce sales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28575">
                <a:solidFill>
                  <a:schemeClr val="tx2"/>
                </a:solidFill>
              </a:ln>
            </c:spPr>
          </c:marker>
          <c:dLbls>
            <c:dLbl>
              <c:idx val="0"/>
              <c:delete val="1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Plan1!$A$2:$A$16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2015E</c:v>
                </c:pt>
              </c:strCache>
            </c:strRef>
          </c:cat>
          <c:val>
            <c:numRef>
              <c:f>Plan1!$B$2:$B$16</c:f>
              <c:numCache>
                <c:formatCode>0.0%</c:formatCode>
                <c:ptCount val="15"/>
                <c:pt idx="0" formatCode="General">
                  <c:v>0.0</c:v>
                </c:pt>
                <c:pt idx="1">
                  <c:v>0.548269581056466</c:v>
                </c:pt>
                <c:pt idx="2">
                  <c:v>0.411764705882353</c:v>
                </c:pt>
                <c:pt idx="3">
                  <c:v>0.416666666666667</c:v>
                </c:pt>
                <c:pt idx="4">
                  <c:v>0.470588235294118</c:v>
                </c:pt>
                <c:pt idx="5">
                  <c:v>0.760007865107584</c:v>
                </c:pt>
                <c:pt idx="6">
                  <c:v>0.427835522607626</c:v>
                </c:pt>
                <c:pt idx="7">
                  <c:v>0.305665333919636</c:v>
                </c:pt>
                <c:pt idx="8">
                  <c:v>0.294344403331157</c:v>
                </c:pt>
                <c:pt idx="9">
                  <c:v>0.397679303787264</c:v>
                </c:pt>
                <c:pt idx="10">
                  <c:v>0.260837531808935</c:v>
                </c:pt>
                <c:pt idx="11">
                  <c:v>0.204373497958779</c:v>
                </c:pt>
                <c:pt idx="12">
                  <c:v>0.280266122861748</c:v>
                </c:pt>
                <c:pt idx="13">
                  <c:v>0.242489035254611</c:v>
                </c:pt>
                <c:pt idx="14">
                  <c:v>0.15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Total retail sales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Plan1!$A$2:$A$16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2015E</c:v>
                </c:pt>
              </c:strCache>
            </c:strRef>
          </c:cat>
          <c:val>
            <c:numRef>
              <c:f>Plan1!$C$2:$C$16</c:f>
              <c:numCache>
                <c:formatCode>0.0%</c:formatCode>
                <c:ptCount val="15"/>
                <c:pt idx="0" formatCode="General">
                  <c:v>0.0</c:v>
                </c:pt>
                <c:pt idx="1">
                  <c:v>-0.0491228070175439</c:v>
                </c:pt>
                <c:pt idx="2">
                  <c:v>0.0254612546125461</c:v>
                </c:pt>
                <c:pt idx="3">
                  <c:v>0.0777258006477151</c:v>
                </c:pt>
                <c:pt idx="4">
                  <c:v>0.0893155258764609</c:v>
                </c:pt>
                <c:pt idx="5">
                  <c:v>0.0659003831417624</c:v>
                </c:pt>
                <c:pt idx="6">
                  <c:v>0.133716750539181</c:v>
                </c:pt>
                <c:pt idx="7">
                  <c:v>0.138871274571972</c:v>
                </c:pt>
                <c:pt idx="8">
                  <c:v>0.0576837416481069</c:v>
                </c:pt>
                <c:pt idx="9">
                  <c:v>0.108654453569172</c:v>
                </c:pt>
                <c:pt idx="10">
                  <c:v>0.0674264007597341</c:v>
                </c:pt>
                <c:pt idx="11">
                  <c:v>0.0854092526690391</c:v>
                </c:pt>
                <c:pt idx="12">
                  <c:v>0.0434426229508196</c:v>
                </c:pt>
                <c:pt idx="13">
                  <c:v>0.022</c:v>
                </c:pt>
                <c:pt idx="14">
                  <c:v>-0.003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1497864"/>
        <c:axId val="-2058160152"/>
      </c:lineChart>
      <c:catAx>
        <c:axId val="-206149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8160152"/>
        <c:crosses val="autoZero"/>
        <c:auto val="1"/>
        <c:lblAlgn val="ctr"/>
        <c:lblOffset val="100"/>
        <c:noMultiLvlLbl val="0"/>
      </c:catAx>
      <c:valAx>
        <c:axId val="-205816015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1497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2156087257626"/>
          <c:y val="0.931054022166551"/>
          <c:w val="0.616328561841655"/>
          <c:h val="0.06894597783344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Plan1!$M$2</c:f>
              <c:strCache>
                <c:ptCount val="1"/>
                <c:pt idx="0">
                  <c:v>Pedidos</c:v>
                </c:pt>
              </c:strCache>
            </c:strRef>
          </c:tx>
          <c:marker>
            <c:spPr>
              <a:solidFill>
                <a:srgbClr val="002060"/>
              </a:solidFill>
            </c:spPr>
          </c:marker>
          <c:dPt>
            <c:idx val="1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spPr>
              <a:ln>
                <a:solidFill>
                  <a:srgbClr val="002060"/>
                </a:solidFill>
              </a:ln>
            </c:spPr>
          </c:dPt>
          <c:dPt>
            <c:idx val="2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spPr>
              <a:ln>
                <a:solidFill>
                  <a:srgbClr val="002060"/>
                </a:solidFill>
              </a:ln>
            </c:spPr>
          </c:dPt>
          <c:dPt>
            <c:idx val="3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spPr>
              <a:ln>
                <a:solidFill>
                  <a:srgbClr val="002060"/>
                </a:solidFill>
              </a:ln>
            </c:spPr>
          </c:dPt>
          <c:dPt>
            <c:idx val="4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spPr>
              <a:ln>
                <a:solidFill>
                  <a:srgbClr val="002060"/>
                </a:solidFill>
              </a:ln>
            </c:spPr>
          </c:dPt>
          <c:dPt>
            <c:idx val="5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spPr>
              <a:ln>
                <a:solidFill>
                  <a:srgbClr val="002060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Plan1!$L$3:$L$8</c:f>
              <c:strCache>
                <c:ptCount val="6"/>
                <c:pt idx="0">
                  <c:v>1T2014</c:v>
                </c:pt>
                <c:pt idx="1">
                  <c:v>2T2014</c:v>
                </c:pt>
                <c:pt idx="2">
                  <c:v>3T2014</c:v>
                </c:pt>
                <c:pt idx="3">
                  <c:v>4T2014</c:v>
                </c:pt>
                <c:pt idx="4">
                  <c:v>1T2015</c:v>
                </c:pt>
                <c:pt idx="5">
                  <c:v>2T2015</c:v>
                </c:pt>
              </c:strCache>
            </c:strRef>
          </c:cat>
          <c:val>
            <c:numRef>
              <c:f>Plan1!$M$3:$M$8</c:f>
              <c:numCache>
                <c:formatCode>0.0%</c:formatCode>
                <c:ptCount val="6"/>
                <c:pt idx="0">
                  <c:v>0.055</c:v>
                </c:pt>
                <c:pt idx="1">
                  <c:v>0.066</c:v>
                </c:pt>
                <c:pt idx="2">
                  <c:v>0.0766666666666667</c:v>
                </c:pt>
                <c:pt idx="3">
                  <c:v>0.0863333333333333</c:v>
                </c:pt>
                <c:pt idx="4">
                  <c:v>0.10427559700256</c:v>
                </c:pt>
                <c:pt idx="5">
                  <c:v>0.100849230711311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Plan1!$N$2</c:f>
              <c:strCache>
                <c:ptCount val="1"/>
                <c:pt idx="0">
                  <c:v>Faturamento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4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Plan1!$L$3:$L$8</c:f>
              <c:strCache>
                <c:ptCount val="6"/>
                <c:pt idx="0">
                  <c:v>1T2014</c:v>
                </c:pt>
                <c:pt idx="1">
                  <c:v>2T2014</c:v>
                </c:pt>
                <c:pt idx="2">
                  <c:v>3T2014</c:v>
                </c:pt>
                <c:pt idx="3">
                  <c:v>4T2014</c:v>
                </c:pt>
                <c:pt idx="4">
                  <c:v>1T2015</c:v>
                </c:pt>
                <c:pt idx="5">
                  <c:v>2T2015</c:v>
                </c:pt>
              </c:strCache>
            </c:strRef>
          </c:cat>
          <c:val>
            <c:numRef>
              <c:f>Plan1!$N$3:$N$8</c:f>
              <c:numCache>
                <c:formatCode>0.0%</c:formatCode>
                <c:ptCount val="6"/>
                <c:pt idx="0">
                  <c:v>0.072</c:v>
                </c:pt>
                <c:pt idx="1">
                  <c:v>0.07</c:v>
                </c:pt>
                <c:pt idx="2">
                  <c:v>0.082</c:v>
                </c:pt>
                <c:pt idx="3">
                  <c:v>0.091</c:v>
                </c:pt>
                <c:pt idx="4">
                  <c:v>0.108052688304694</c:v>
                </c:pt>
                <c:pt idx="5">
                  <c:v>0.107207258971857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597848"/>
        <c:axId val="-2058603608"/>
      </c:lineChart>
      <c:catAx>
        <c:axId val="-2058597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58603608"/>
        <c:crosses val="autoZero"/>
        <c:auto val="1"/>
        <c:lblAlgn val="ctr"/>
        <c:lblOffset val="100"/>
        <c:noMultiLvlLbl val="0"/>
      </c:catAx>
      <c:valAx>
        <c:axId val="-2058603608"/>
        <c:scaling>
          <c:orientation val="minMax"/>
          <c:max val="0.12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8597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747D-08F4-4CF1-8454-5FF03E6F5177}" type="datetimeFigureOut">
              <a:rPr lang="pt-BR" smtClean="0"/>
              <a:t>14/10/15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AC5F-37A4-4FDF-BA97-B9FB587836B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78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186B-38BE-4AB5-BDE1-A8B9246FBF3B}" type="datetimeFigureOut">
              <a:rPr lang="pt-BR" smtClean="0"/>
              <a:t>14/10/15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7F321-10E6-4189-AA78-878EBD4C08D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69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0764" y="64303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8677"/>
                </a:solidFill>
                <a:latin typeface="Arial"/>
              </a:defRPr>
            </a:lvl1pPr>
          </a:lstStyle>
          <a:p>
            <a:fld id="{5BBE85EA-6753-44B0-B086-A18BD65AFB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66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10251"/>
            <a:ext cx="7200800" cy="400110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pt-BR" sz="20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 defTabSz="91440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2F7BD5-A150-4C5C-AA8F-E44ED6D863C1}" type="datetimeFigureOut">
              <a:rPr lang="pt-BR" smtClean="0"/>
              <a:t>14/10/15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85EA-6753-44B0-B086-A18BD65AFBC8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FD8038-8397-4D7F-8FB2-F2A75A0B182C}" type="datetimeFigureOut">
              <a:rPr lang="pt-BR" smtClean="0"/>
              <a:t>14/10/15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2F79C-CB27-4A49-8BE3-FAB354FD7A1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7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emf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0764" y="64303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8677"/>
                </a:solidFill>
                <a:latin typeface="Arial"/>
              </a:defRPr>
            </a:lvl1pPr>
          </a:lstStyle>
          <a:p>
            <a:fld id="{5BBE85EA-6753-44B0-B086-A18BD65AFBC8}" type="slidenum">
              <a:rPr lang="pt-BR" smtClean="0"/>
              <a:t>‹#›</a:t>
            </a:fld>
            <a:endParaRPr lang="pt-BR"/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7748480" y="0"/>
            <a:ext cx="0" cy="88526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9686" y="212162"/>
            <a:ext cx="735390" cy="482600"/>
          </a:xfrm>
          <a:prstGeom prst="rect">
            <a:avLst/>
          </a:prstGeom>
        </p:spPr>
      </p:pic>
      <p:pic>
        <p:nvPicPr>
          <p:cNvPr id="5" name="Picture 2" descr="C:\Users\suene.souza\Documents\ebit\Branding\Logos\logoEbit_2012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263396" y="212162"/>
            <a:ext cx="1294736" cy="611498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21312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7567" y="126536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ndre.dias\Desktop\logoEbit_201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5" y="108217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3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9.png"/><Relationship Id="rId8" Type="http://schemas.microsoft.com/office/2007/relationships/hdphoto" Target="../media/hdphoto1.wdp"/><Relationship Id="rId9" Type="http://schemas.openxmlformats.org/officeDocument/2006/relationships/image" Target="../media/image4.emf"/><Relationship Id="rId10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8" Type="http://schemas.openxmlformats.org/officeDocument/2006/relationships/image" Target="../media/image4.emf"/><Relationship Id="rId9" Type="http://schemas.openxmlformats.org/officeDocument/2006/relationships/image" Target="../media/image5.png"/><Relationship Id="rId10" Type="http://schemas.openxmlformats.org/officeDocument/2006/relationships/image" Target="../media/image14.png"/><Relationship Id="rId11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1.pn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microsoft.com/office/2007/relationships/hdphoto" Target="../media/hdphoto5.wdp"/><Relationship Id="rId13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9" Type="http://schemas.openxmlformats.org/officeDocument/2006/relationships/image" Target="../media/image37.png"/><Relationship Id="rId10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microsoft.com/office/2007/relationships/hdphoto" Target="../media/hdphoto3.wdp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chart" Target="../charts/chart1.xml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microsoft.com/office/2007/relationships/hdphoto" Target="../media/hdphoto3.wdp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microsoft.com/office/2007/relationships/hdphoto" Target="../media/hdphoto3.wdp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>
          <a:xfrm>
            <a:off x="-252536" y="-27384"/>
            <a:ext cx="9433048" cy="6914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r="46461"/>
          <a:stretch>
            <a:fillRect/>
          </a:stretch>
        </p:blipFill>
        <p:spPr bwMode="auto">
          <a:xfrm>
            <a:off x="978698" y="-27384"/>
            <a:ext cx="82018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C:\Users\antonio.francisco\Pictures\logoEbit_2013_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" y="116632"/>
            <a:ext cx="2987824" cy="15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4267" y="2572057"/>
            <a:ext cx="57606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E TENDÊNCIAS SOBRE E-COMMERCE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54785" y="5718420"/>
            <a:ext cx="1838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Arial"/>
                <a:cs typeface="Arial"/>
              </a:rPr>
              <a:t>OUTUBRO DE 2015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1026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66" y="6012545"/>
            <a:ext cx="3558206" cy="7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0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 DE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CATEGORIAS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suene.souza\Documents\Telas\Tela 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35982" r="4799" b="17554"/>
          <a:stretch/>
        </p:blipFill>
        <p:spPr bwMode="auto">
          <a:xfrm>
            <a:off x="240365" y="1960758"/>
            <a:ext cx="8796131" cy="33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21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16" name="Retângulo 15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123727" y="13407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CATEGORIAS MAIS VENDIDAS | Volume de pedidos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9218" name="Picture 2" descr="C:\Users\suene.souza\Documents\Telas\Tela 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35301" r="5952" b="8977"/>
          <a:stretch/>
        </p:blipFill>
        <p:spPr bwMode="auto">
          <a:xfrm>
            <a:off x="467544" y="1844824"/>
            <a:ext cx="84825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516216" y="5373216"/>
            <a:ext cx="2433868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 DE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CATEGORIAS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23727" y="10527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CATEGORIAS MAIS VENDIDAS | Faturamento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7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11" name="Retângulo 10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CRESCIMENTO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E-COMMERCE E VAREJO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18465"/>
              </p:ext>
            </p:extLst>
          </p:nvPr>
        </p:nvGraphicFramePr>
        <p:xfrm>
          <a:off x="382306" y="893423"/>
          <a:ext cx="8726198" cy="5189603"/>
        </p:xfrm>
        <a:graphic>
          <a:graphicData uri="http://schemas.openxmlformats.org/drawingml/2006/table">
            <a:tbl>
              <a:tblPr/>
              <a:tblGrid>
                <a:gridCol w="805318"/>
                <a:gridCol w="1944216"/>
                <a:gridCol w="1080120"/>
                <a:gridCol w="1944216"/>
                <a:gridCol w="1152128"/>
                <a:gridCol w="1800200"/>
              </a:tblGrid>
              <a:tr h="10234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088" marR="11088" marT="11088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FATURAMENTO</a:t>
                      </a:r>
                    </a:p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(BILHÕES)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088" marR="11088" marT="11088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VARIAÇÃO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088" marR="11088" marT="11088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VAREJO</a:t>
                      </a:r>
                    </a:p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(TRILHÕES)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088" marR="11088" marT="11088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VARIAÇÃO VAREJO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088" marR="11088" marT="11088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SHARE </a:t>
                      </a:r>
                    </a:p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E-COMMERCE X VAREJO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088" marR="11088" marT="11088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R$ 549.000.000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R$ 570.000.000.000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R$ 850.000.000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54,80%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R$ 542.000.000.000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-4,90%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R$ 1.200.000.000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R$ 555.800.000.000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R$ 1.700.000.000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R$ 599.000.000.000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R$ 2.500.000.000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R$ 652.500.000.000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R$ 4.400.019.663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R$ 695.500.000.000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R$ 6.282.504.375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R$ 788.500.000.000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R$ 8.202.848.172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R$ 898.000.000.000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R$ 10.617.310.623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R$ 949.800.000.000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R$ 14.839.595.320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R$ 1.053.000.000.000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R$ 18.710.318.736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R$ 1.124.000.000.000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R$ 22.534.212.024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R$ 1.220.000.000.000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R$ 28.849.788.260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R$ 1.273.000.000.000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R$ 35.845.545.582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R$ 1.301.006.000.000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1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R$ 41.222.377.419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R$ 1.297.102.982.000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-0,30%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3,18%</a:t>
                      </a:r>
                    </a:p>
                  </a:txBody>
                  <a:tcPr marL="11088" marR="11088" marT="11088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7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CRESCIMENTO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E-COMMERCE E VAREJO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785701713"/>
              </p:ext>
            </p:extLst>
          </p:nvPr>
        </p:nvGraphicFramePr>
        <p:xfrm>
          <a:off x="404196" y="908720"/>
          <a:ext cx="838941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7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72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E-COMMERCE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USA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err="1" smtClean="0"/>
              <a:t>Forrester</a:t>
            </a:r>
            <a:r>
              <a:rPr lang="pt-BR" sz="1400" dirty="0" smtClean="0"/>
              <a:t> </a:t>
            </a:r>
            <a:r>
              <a:rPr lang="pt-BR" sz="1400" dirty="0" err="1" smtClean="0"/>
              <a:t>Research</a:t>
            </a:r>
            <a:r>
              <a:rPr lang="pt-BR" sz="1400" dirty="0" smtClean="0"/>
              <a:t> </a:t>
            </a:r>
            <a:r>
              <a:rPr lang="pt-BR" sz="1400" dirty="0" err="1" smtClean="0"/>
              <a:t>Retail</a:t>
            </a:r>
            <a:r>
              <a:rPr lang="pt-BR" sz="1400" dirty="0" smtClean="0"/>
              <a:t> 2010 to2015, </a:t>
            </a:r>
            <a:r>
              <a:rPr lang="pt-BR" sz="1400" dirty="0" err="1" smtClean="0"/>
              <a:t>inc</a:t>
            </a:r>
            <a:endParaRPr lang="pt-BR" sz="1400" dirty="0"/>
          </a:p>
        </p:txBody>
      </p:sp>
      <p:pic>
        <p:nvPicPr>
          <p:cNvPr id="22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00439"/>
              </p:ext>
            </p:extLst>
          </p:nvPr>
        </p:nvGraphicFramePr>
        <p:xfrm>
          <a:off x="263669" y="3332893"/>
          <a:ext cx="842283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048"/>
                <a:gridCol w="864096"/>
                <a:gridCol w="792088"/>
                <a:gridCol w="864096"/>
                <a:gridCol w="864096"/>
                <a:gridCol w="864096"/>
                <a:gridCol w="792088"/>
                <a:gridCol w="765224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BR" sz="1600" dirty="0" smtClean="0"/>
                        <a:t>% </a:t>
                      </a:r>
                      <a:r>
                        <a:rPr lang="pt-BR" sz="1600" dirty="0" err="1" smtClean="0"/>
                        <a:t>change</a:t>
                      </a:r>
                      <a:endParaRPr lang="pt-B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BR" sz="1600" dirty="0" smtClean="0"/>
                        <a:t>% </a:t>
                      </a:r>
                      <a:r>
                        <a:rPr lang="pt-BR" sz="1600" dirty="0" err="1" smtClean="0"/>
                        <a:t>of</a:t>
                      </a:r>
                      <a:r>
                        <a:rPr lang="pt-BR" sz="1600" dirty="0" smtClean="0"/>
                        <a:t> total </a:t>
                      </a:r>
                      <a:r>
                        <a:rPr lang="pt-BR" sz="1600" dirty="0" err="1" smtClean="0"/>
                        <a:t>retail</a:t>
                      </a:r>
                      <a:endParaRPr lang="pt-B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9%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11%</a:t>
                      </a:r>
                      <a:endParaRPr lang="pt-BR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pt-BR" sz="1600" dirty="0" smtClean="0"/>
                        <a:t>% </a:t>
                      </a:r>
                      <a:r>
                        <a:rPr lang="pt-BR" sz="1600" dirty="0" err="1" smtClean="0"/>
                        <a:t>of</a:t>
                      </a:r>
                      <a:r>
                        <a:rPr lang="pt-BR" sz="1600" dirty="0" smtClean="0"/>
                        <a:t> total </a:t>
                      </a:r>
                      <a:r>
                        <a:rPr lang="pt-BR" sz="1600" dirty="0" err="1" smtClean="0"/>
                        <a:t>retail</a:t>
                      </a:r>
                      <a:r>
                        <a:rPr lang="pt-BR" sz="1600" dirty="0" smtClean="0"/>
                        <a:t> </a:t>
                      </a:r>
                    </a:p>
                    <a:p>
                      <a:pPr lvl="1"/>
                      <a:r>
                        <a:rPr lang="pt-BR" sz="1600" dirty="0" smtClean="0"/>
                        <a:t>(</a:t>
                      </a:r>
                      <a:r>
                        <a:rPr lang="pt-BR" sz="1600" dirty="0" err="1" smtClean="0"/>
                        <a:t>excluding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grocery</a:t>
                      </a:r>
                      <a:r>
                        <a:rPr lang="pt-BR" sz="1600" baseline="0" dirty="0" smtClean="0"/>
                        <a:t>)</a:t>
                      </a:r>
                      <a:endParaRPr lang="pt-B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14%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Elipse 14"/>
          <p:cNvSpPr/>
          <p:nvPr/>
        </p:nvSpPr>
        <p:spPr>
          <a:xfrm>
            <a:off x="7905233" y="4028711"/>
            <a:ext cx="774700" cy="4676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1199773" y="789798"/>
            <a:ext cx="7560840" cy="2554452"/>
            <a:chOff x="1199773" y="789798"/>
            <a:chExt cx="7560840" cy="2554452"/>
          </a:xfrm>
        </p:grpSpPr>
        <p:sp>
          <p:nvSpPr>
            <p:cNvPr id="3" name="Retângulo 2"/>
            <p:cNvSpPr/>
            <p:nvPr/>
          </p:nvSpPr>
          <p:spPr>
            <a:xfrm>
              <a:off x="3042193" y="2120114"/>
              <a:ext cx="576064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834281" y="1976098"/>
              <a:ext cx="576064" cy="1368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698377" y="1760074"/>
              <a:ext cx="576064" cy="15841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562473" y="1616058"/>
              <a:ext cx="576064" cy="17281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6426569" y="1472042"/>
              <a:ext cx="576064" cy="18722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218657" y="1328026"/>
              <a:ext cx="576064" cy="20162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8004551" y="1184010"/>
              <a:ext cx="576064" cy="21602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969431" y="789798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$279</a:t>
              </a:r>
              <a:endParaRPr lang="pt-BR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178249" y="942198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$259</a:t>
              </a:r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384349" y="1106583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$240</a:t>
              </a:r>
              <a:endParaRPr lang="pt-BR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5520253" y="1240705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$218</a:t>
              </a:r>
              <a:endParaRPr lang="pt-BR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615087" y="1390742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$197</a:t>
              </a:r>
              <a:endParaRPr lang="pt-BR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3792967" y="1630865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$176</a:t>
              </a:r>
              <a:endParaRPr lang="pt-BR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001785" y="1740885"/>
              <a:ext cx="791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$157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199773" y="248015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(in </a:t>
              </a:r>
              <a:r>
                <a:rPr lang="pt-BR" dirty="0" err="1" smtClean="0"/>
                <a:t>billions</a:t>
              </a:r>
              <a:r>
                <a:rPr lang="pt-BR" dirty="0" smtClean="0"/>
                <a:t>)</a:t>
              </a:r>
              <a:endParaRPr lang="pt-BR" dirty="0"/>
            </a:p>
          </p:txBody>
        </p:sp>
      </p:grpSp>
      <p:sp>
        <p:nvSpPr>
          <p:cNvPr id="36" name="Retângulo de cantos arredondados 35"/>
          <p:cNvSpPr/>
          <p:nvPr/>
        </p:nvSpPr>
        <p:spPr>
          <a:xfrm>
            <a:off x="467543" y="5301208"/>
            <a:ext cx="8212390" cy="72008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1068877" y="5368860"/>
            <a:ext cx="7223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VENDAS ONLINE REPRESENTAM </a:t>
            </a:r>
            <a:r>
              <a:rPr lang="pt-BR" sz="32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11% </a:t>
            </a:r>
            <a:r>
              <a:rPr lang="pt-BR" dirty="0">
                <a:solidFill>
                  <a:schemeClr val="bg1"/>
                </a:solidFill>
              </a:rPr>
              <a:t>DO TOTAL DO VAREJO (USA)</a:t>
            </a:r>
          </a:p>
        </p:txBody>
      </p:sp>
      <p:pic>
        <p:nvPicPr>
          <p:cNvPr id="3074" name="Picture 2" descr="http://www.omeufuturo.com.br/portal/_style/i/bandeiras/estados-unido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94" y="1302687"/>
            <a:ext cx="1270875" cy="12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3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BARREIRAS PARA O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CRESCIMENTO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850642"/>
            <a:ext cx="86480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Situação econômica do país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Penetração da banda larga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Posse de computadores e telefonia móvel</a:t>
            </a:r>
          </a:p>
          <a:p>
            <a:pPr algn="ctr">
              <a:lnSpc>
                <a:spcPct val="150000"/>
              </a:lnSpc>
            </a:pPr>
            <a:r>
              <a:rPr lang="pt-BR" sz="2400" b="1" smtClean="0"/>
              <a:t>Crescimento das redes </a:t>
            </a:r>
            <a:r>
              <a:rPr lang="pt-BR" sz="2400" b="1" dirty="0" smtClean="0"/>
              <a:t>3G/4G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Serviços bancários e pagamento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Penetração de cartões de crédito e débito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Infraestrutura logística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Endividamento, inadimplência e desemprego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C00000"/>
                </a:solidFill>
              </a:rPr>
              <a:t>Vendas via Mobile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 2015</a:t>
            </a:r>
            <a:endParaRPr lang="pt-BR" sz="1400" dirty="0"/>
          </a:p>
        </p:txBody>
      </p:sp>
      <p:pic>
        <p:nvPicPr>
          <p:cNvPr id="17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7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CRESCIMENTO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VENDAS MOBILE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88"/>
              </p:ext>
            </p:extLst>
          </p:nvPr>
        </p:nvGraphicFramePr>
        <p:xfrm>
          <a:off x="791580" y="5256495"/>
          <a:ext cx="3096344" cy="720080"/>
        </p:xfrm>
        <a:graphic>
          <a:graphicData uri="http://schemas.openxmlformats.org/drawingml/2006/table">
            <a:tbl>
              <a:tblPr/>
              <a:tblGrid>
                <a:gridCol w="1486090"/>
                <a:gridCol w="1610254"/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Pedidos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Faturamento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i="0" u="none" strike="noStrike" dirty="0" smtClean="0">
                          <a:effectLst/>
                          <a:latin typeface="Arial"/>
                        </a:rPr>
                        <a:t>11,9%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0" i="0" u="none" strike="noStrike" dirty="0" smtClean="0">
                          <a:effectLst/>
                          <a:latin typeface="Arial"/>
                        </a:rPr>
                        <a:t>12,5%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Forma livre 14"/>
          <p:cNvSpPr/>
          <p:nvPr/>
        </p:nvSpPr>
        <p:spPr>
          <a:xfrm>
            <a:off x="1331640" y="1628800"/>
            <a:ext cx="7445829" cy="1900052"/>
          </a:xfrm>
          <a:custGeom>
            <a:avLst/>
            <a:gdLst>
              <a:gd name="connsiteX0" fmla="*/ 35626 w 7445829"/>
              <a:gd name="connsiteY0" fmla="*/ 688769 h 1900052"/>
              <a:gd name="connsiteX1" fmla="*/ 35626 w 7445829"/>
              <a:gd name="connsiteY1" fmla="*/ 688769 h 1900052"/>
              <a:gd name="connsiteX2" fmla="*/ 368135 w 7445829"/>
              <a:gd name="connsiteY2" fmla="*/ 676894 h 1900052"/>
              <a:gd name="connsiteX3" fmla="*/ 415637 w 7445829"/>
              <a:gd name="connsiteY3" fmla="*/ 665019 h 1900052"/>
              <a:gd name="connsiteX4" fmla="*/ 486889 w 7445829"/>
              <a:gd name="connsiteY4" fmla="*/ 665019 h 1900052"/>
              <a:gd name="connsiteX5" fmla="*/ 629393 w 7445829"/>
              <a:gd name="connsiteY5" fmla="*/ 641268 h 1900052"/>
              <a:gd name="connsiteX6" fmla="*/ 1864426 w 7445829"/>
              <a:gd name="connsiteY6" fmla="*/ 665019 h 1900052"/>
              <a:gd name="connsiteX7" fmla="*/ 3099460 w 7445829"/>
              <a:gd name="connsiteY7" fmla="*/ 451263 h 1900052"/>
              <a:gd name="connsiteX8" fmla="*/ 4322619 w 7445829"/>
              <a:gd name="connsiteY8" fmla="*/ 285008 h 1900052"/>
              <a:gd name="connsiteX9" fmla="*/ 5533902 w 7445829"/>
              <a:gd name="connsiteY9" fmla="*/ 0 h 1900052"/>
              <a:gd name="connsiteX10" fmla="*/ 6780811 w 7445829"/>
              <a:gd name="connsiteY10" fmla="*/ 11876 h 1900052"/>
              <a:gd name="connsiteX11" fmla="*/ 7445829 w 7445829"/>
              <a:gd name="connsiteY11" fmla="*/ 1900052 h 1900052"/>
              <a:gd name="connsiteX12" fmla="*/ 0 w 7445829"/>
              <a:gd name="connsiteY12" fmla="*/ 1900052 h 1900052"/>
              <a:gd name="connsiteX13" fmla="*/ 35626 w 7445829"/>
              <a:gd name="connsiteY13" fmla="*/ 688769 h 19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5829" h="1900052">
                <a:moveTo>
                  <a:pt x="35626" y="688769"/>
                </a:moveTo>
                <a:lnTo>
                  <a:pt x="35626" y="688769"/>
                </a:lnTo>
                <a:cubicBezTo>
                  <a:pt x="146462" y="684811"/>
                  <a:pt x="257444" y="683812"/>
                  <a:pt x="368135" y="676894"/>
                </a:cubicBezTo>
                <a:cubicBezTo>
                  <a:pt x="384424" y="675876"/>
                  <a:pt x="399397" y="666643"/>
                  <a:pt x="415637" y="665019"/>
                </a:cubicBezTo>
                <a:cubicBezTo>
                  <a:pt x="439270" y="662656"/>
                  <a:pt x="463138" y="665019"/>
                  <a:pt x="486889" y="665019"/>
                </a:cubicBezTo>
                <a:lnTo>
                  <a:pt x="629393" y="641268"/>
                </a:lnTo>
                <a:lnTo>
                  <a:pt x="1864426" y="665019"/>
                </a:lnTo>
                <a:lnTo>
                  <a:pt x="3099460" y="451263"/>
                </a:lnTo>
                <a:lnTo>
                  <a:pt x="4322619" y="285008"/>
                </a:lnTo>
                <a:lnTo>
                  <a:pt x="5533902" y="0"/>
                </a:lnTo>
                <a:lnTo>
                  <a:pt x="6780811" y="11876"/>
                </a:lnTo>
                <a:lnTo>
                  <a:pt x="7445829" y="1900052"/>
                </a:lnTo>
                <a:lnTo>
                  <a:pt x="0" y="1900052"/>
                </a:lnTo>
                <a:lnTo>
                  <a:pt x="35626" y="68876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1318161" y="1721922"/>
            <a:ext cx="7350826" cy="1816925"/>
          </a:xfrm>
          <a:custGeom>
            <a:avLst/>
            <a:gdLst>
              <a:gd name="connsiteX0" fmla="*/ 0 w 7350826"/>
              <a:gd name="connsiteY0" fmla="*/ 926275 h 1816925"/>
              <a:gd name="connsiteX1" fmla="*/ 605642 w 7350826"/>
              <a:gd name="connsiteY1" fmla="*/ 855023 h 1816925"/>
              <a:gd name="connsiteX2" fmla="*/ 1852551 w 7350826"/>
              <a:gd name="connsiteY2" fmla="*/ 665018 h 1816925"/>
              <a:gd name="connsiteX3" fmla="*/ 3075709 w 7350826"/>
              <a:gd name="connsiteY3" fmla="*/ 486888 h 1816925"/>
              <a:gd name="connsiteX4" fmla="*/ 4286992 w 7350826"/>
              <a:gd name="connsiteY4" fmla="*/ 285008 h 1816925"/>
              <a:gd name="connsiteX5" fmla="*/ 5533901 w 7350826"/>
              <a:gd name="connsiteY5" fmla="*/ 0 h 1816925"/>
              <a:gd name="connsiteX6" fmla="*/ 6780810 w 7350826"/>
              <a:gd name="connsiteY6" fmla="*/ 35626 h 1816925"/>
              <a:gd name="connsiteX7" fmla="*/ 7350826 w 7350826"/>
              <a:gd name="connsiteY7" fmla="*/ 1793174 h 1816925"/>
              <a:gd name="connsiteX8" fmla="*/ 23751 w 7350826"/>
              <a:gd name="connsiteY8" fmla="*/ 1816925 h 1816925"/>
              <a:gd name="connsiteX9" fmla="*/ 0 w 7350826"/>
              <a:gd name="connsiteY9" fmla="*/ 926275 h 18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0826" h="1816925">
                <a:moveTo>
                  <a:pt x="0" y="926275"/>
                </a:moveTo>
                <a:lnTo>
                  <a:pt x="605642" y="855023"/>
                </a:lnTo>
                <a:lnTo>
                  <a:pt x="1852551" y="665018"/>
                </a:lnTo>
                <a:lnTo>
                  <a:pt x="3075709" y="486888"/>
                </a:lnTo>
                <a:lnTo>
                  <a:pt x="4286992" y="285008"/>
                </a:lnTo>
                <a:lnTo>
                  <a:pt x="5533901" y="0"/>
                </a:lnTo>
                <a:lnTo>
                  <a:pt x="6780810" y="35626"/>
                </a:lnTo>
                <a:lnTo>
                  <a:pt x="7350826" y="1793174"/>
                </a:lnTo>
                <a:lnTo>
                  <a:pt x="23751" y="1816925"/>
                </a:lnTo>
                <a:lnTo>
                  <a:pt x="0" y="9262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352055"/>
              </p:ext>
            </p:extLst>
          </p:nvPr>
        </p:nvGraphicFramePr>
        <p:xfrm>
          <a:off x="526608" y="836712"/>
          <a:ext cx="82809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4298904" y="4077072"/>
            <a:ext cx="4566709" cy="2088232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537282" y="4653136"/>
            <a:ext cx="3039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Em </a:t>
            </a:r>
            <a:r>
              <a:rPr lang="pt-BR" sz="2000" b="1" dirty="0" smtClean="0"/>
              <a:t>julho/2015</a:t>
            </a:r>
            <a:r>
              <a:rPr lang="pt-BR" sz="2000" dirty="0" smtClean="0"/>
              <a:t>, atingimos o maior volume de vendas via dispositivos móveis </a:t>
            </a:r>
          </a:p>
          <a:p>
            <a:pPr algn="ctr"/>
            <a:r>
              <a:rPr lang="pt-BR" sz="2000" dirty="0" smtClean="0"/>
              <a:t>(</a:t>
            </a:r>
            <a:r>
              <a:rPr lang="pt-BR" sz="2000" i="1" dirty="0" smtClean="0"/>
              <a:t>tablet</a:t>
            </a:r>
            <a:r>
              <a:rPr lang="pt-BR" sz="2000" dirty="0" smtClean="0"/>
              <a:t> e smartphones)</a:t>
            </a:r>
            <a:endParaRPr lang="pt-BR" sz="20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65" y="4653136"/>
            <a:ext cx="1254341" cy="125434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82" y="4490943"/>
            <a:ext cx="685198" cy="68519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417519"/>
            <a:ext cx="832046" cy="83204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 – Evolução </a:t>
            </a:r>
            <a:r>
              <a:rPr lang="pt-BR" sz="1400" dirty="0"/>
              <a:t>T</a:t>
            </a:r>
            <a:r>
              <a:rPr lang="pt-BR" sz="1400" dirty="0" smtClean="0"/>
              <a:t>rimestral</a:t>
            </a:r>
            <a:endParaRPr lang="pt-BR" sz="1400" dirty="0"/>
          </a:p>
        </p:txBody>
      </p:sp>
      <p:pic>
        <p:nvPicPr>
          <p:cNvPr id="27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67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21" name="Retângulo de cantos arredondados 20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PERFIL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DOS COMPRADOS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11225"/>
              </p:ext>
            </p:extLst>
          </p:nvPr>
        </p:nvGraphicFramePr>
        <p:xfrm>
          <a:off x="1171120" y="2680317"/>
          <a:ext cx="3240360" cy="1368152"/>
        </p:xfrm>
        <a:graphic>
          <a:graphicData uri="http://schemas.openxmlformats.org/drawingml/2006/table">
            <a:tbl>
              <a:tblPr/>
              <a:tblGrid>
                <a:gridCol w="2314543"/>
                <a:gridCol w="925817"/>
              </a:tblGrid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Até 24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pt-BR" sz="1800" b="0" i="0" u="none" strike="noStrike" dirty="0">
                        <a:solidFill>
                          <a:srgbClr val="45454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Entre 25 e 34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27%</a:t>
                      </a:r>
                      <a:endParaRPr lang="pt-BR" sz="1800" b="0" i="0" u="none" strike="noStrike" dirty="0">
                        <a:solidFill>
                          <a:srgbClr val="45454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Entre 35 e 49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Acima de 50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pt-BR" sz="1800" b="0" i="0" u="none" strike="noStrike" dirty="0">
                        <a:solidFill>
                          <a:srgbClr val="45454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30471"/>
              </p:ext>
            </p:extLst>
          </p:nvPr>
        </p:nvGraphicFramePr>
        <p:xfrm>
          <a:off x="4575293" y="2680317"/>
          <a:ext cx="2592402" cy="1419225"/>
        </p:xfrm>
        <a:graphic>
          <a:graphicData uri="http://schemas.openxmlformats.org/drawingml/2006/table">
            <a:tbl>
              <a:tblPr/>
              <a:tblGrid>
                <a:gridCol w="1454150"/>
                <a:gridCol w="1138252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6,3%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13,8%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/>
                        </a:rPr>
                        <a:t>12,9%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02" y="1135226"/>
            <a:ext cx="1214832" cy="12148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3" y="1331060"/>
            <a:ext cx="1017605" cy="101760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00934" y="1350948"/>
            <a:ext cx="198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dobe Gothic Std B" pitchFamily="34" charset="-128"/>
                <a:ea typeface="Adobe Gothic Std B" pitchFamily="34" charset="-128"/>
              </a:rPr>
              <a:t>57,7%</a:t>
            </a:r>
            <a:endParaRPr lang="pt-BR" sz="4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380256" y="1412502"/>
            <a:ext cx="204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dobe Gothic Std B" pitchFamily="34" charset="-128"/>
                <a:ea typeface="Adobe Gothic Std B" pitchFamily="34" charset="-128"/>
              </a:rPr>
              <a:t>44,3%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013129" y="2349236"/>
            <a:ext cx="48727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0" y="2756432"/>
            <a:ext cx="1318833" cy="1318833"/>
          </a:xfrm>
          <a:prstGeom prst="rect">
            <a:avLst/>
          </a:prstGeom>
        </p:spPr>
      </p:pic>
      <p:sp>
        <p:nvSpPr>
          <p:cNvPr id="33" name="Retângulo de cantos arredondados 32"/>
          <p:cNvSpPr/>
          <p:nvPr/>
        </p:nvSpPr>
        <p:spPr>
          <a:xfrm>
            <a:off x="654969" y="4365104"/>
            <a:ext cx="8235850" cy="142568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13835" y="4581128"/>
            <a:ext cx="8009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 julho de 2015, </a:t>
            </a:r>
            <a:r>
              <a:rPr lang="pt-BR" sz="4400" b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21%</a:t>
            </a:r>
            <a:r>
              <a:rPr lang="pt-BR" sz="2800" b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t-BR" sz="2000" b="1" dirty="0" smtClean="0"/>
              <a:t>dos consumidores que compraram via mobile </a:t>
            </a:r>
            <a:r>
              <a:rPr lang="pt-BR" sz="2000" dirty="0" smtClean="0"/>
              <a:t>declararam ser a </a:t>
            </a:r>
            <a:r>
              <a:rPr lang="pt-BR" sz="2000" b="1" u="sng" dirty="0" smtClean="0">
                <a:solidFill>
                  <a:srgbClr val="C00000"/>
                </a:solidFill>
              </a:rPr>
              <a:t>primeira compra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 smtClean="0"/>
              <a:t>realizada na internet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 – Julho/2015</a:t>
            </a:r>
            <a:endParaRPr lang="pt-BR" sz="1400" dirty="0"/>
          </a:p>
        </p:txBody>
      </p:sp>
      <p:pic>
        <p:nvPicPr>
          <p:cNvPr id="31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23" name="Retângulo 22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17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PANORAMA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DO MERCADO 2015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375756" y="3068961"/>
            <a:ext cx="4604934" cy="93610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1º Semestre 2015</a:t>
            </a:r>
          </a:p>
          <a:p>
            <a:pPr algn="ctr"/>
            <a:r>
              <a:rPr lang="pt-BR" sz="3200" b="1" dirty="0" smtClean="0">
                <a:latin typeface="Adobe Gothic Std B" pitchFamily="34" charset="-128"/>
                <a:ea typeface="Adobe Gothic Std B" pitchFamily="34" charset="-128"/>
              </a:rPr>
              <a:t>49,4</a:t>
            </a:r>
            <a:r>
              <a:rPr lang="pt-BR" sz="3200" b="1" dirty="0" smtClean="0"/>
              <a:t> milhões de pedidos</a:t>
            </a:r>
            <a:endParaRPr lang="pt-BR" sz="32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187624" y="908721"/>
            <a:ext cx="2232248" cy="1368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Acesso Mobile</a:t>
            </a:r>
          </a:p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35%</a:t>
            </a:r>
            <a:endParaRPr lang="pt-BR" sz="48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580112" y="908720"/>
            <a:ext cx="2336682" cy="13681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Acesso Desktop</a:t>
            </a:r>
          </a:p>
          <a:p>
            <a:pPr algn="r"/>
            <a:r>
              <a:rPr lang="pt-BR" sz="4800" b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  65%</a:t>
            </a:r>
            <a:endParaRPr lang="pt-BR" sz="48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53" name="Conector angulado 52"/>
          <p:cNvCxnSpPr>
            <a:stCxn id="17" idx="2"/>
            <a:endCxn id="13" idx="0"/>
          </p:cNvCxnSpPr>
          <p:nvPr/>
        </p:nvCxnSpPr>
        <p:spPr>
          <a:xfrm rot="16200000" flipH="1">
            <a:off x="3094941" y="1485679"/>
            <a:ext cx="792088" cy="237447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23" y="1433461"/>
            <a:ext cx="678246" cy="6782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29" y="1472500"/>
            <a:ext cx="643137" cy="643137"/>
          </a:xfrm>
          <a:prstGeom prst="rect">
            <a:avLst/>
          </a:prstGeom>
        </p:spPr>
      </p:pic>
      <p:cxnSp>
        <p:nvCxnSpPr>
          <p:cNvPr id="46" name="Conector angulado 45"/>
          <p:cNvCxnSpPr/>
          <p:nvPr/>
        </p:nvCxnSpPr>
        <p:spPr>
          <a:xfrm rot="5400000">
            <a:off x="5353185" y="1595479"/>
            <a:ext cx="792088" cy="215487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olchete direito 41"/>
          <p:cNvSpPr/>
          <p:nvPr/>
        </p:nvSpPr>
        <p:spPr>
          <a:xfrm rot="16200000">
            <a:off x="4354187" y="2277709"/>
            <a:ext cx="648072" cy="4841756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>
            <a:stCxn id="42" idx="2"/>
            <a:endCxn id="13" idx="2"/>
          </p:cNvCxnSpPr>
          <p:nvPr/>
        </p:nvCxnSpPr>
        <p:spPr>
          <a:xfrm flipV="1">
            <a:off x="4678223" y="4005065"/>
            <a:ext cx="0" cy="369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1187624" y="4862301"/>
            <a:ext cx="2232248" cy="10801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err="1" smtClean="0"/>
              <a:t>Share</a:t>
            </a:r>
            <a:r>
              <a:rPr lang="pt-BR" dirty="0" smtClean="0"/>
              <a:t> de Pedidos</a:t>
            </a:r>
          </a:p>
          <a:p>
            <a:pPr algn="ctr"/>
            <a:r>
              <a:rPr lang="pt-BR" sz="3600" b="1" dirty="0" smtClean="0">
                <a:latin typeface="Adobe Gothic Std B" pitchFamily="34" charset="-128"/>
                <a:ea typeface="Adobe Gothic Std B" pitchFamily="34" charset="-128"/>
              </a:rPr>
              <a:t>10,1%</a:t>
            </a:r>
            <a:endParaRPr lang="pt-BR" sz="36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982977" y="4903058"/>
            <a:ext cx="2232248" cy="10801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err="1" smtClean="0"/>
              <a:t>Share</a:t>
            </a:r>
            <a:r>
              <a:rPr lang="pt-BR" dirty="0" smtClean="0"/>
              <a:t> de Pedidos</a:t>
            </a:r>
          </a:p>
          <a:p>
            <a:pPr algn="ctr"/>
            <a:r>
              <a:rPr lang="pt-BR" sz="3600" b="1" dirty="0" smtClean="0">
                <a:latin typeface="Adobe Gothic Std B" pitchFamily="34" charset="-128"/>
                <a:ea typeface="Adobe Gothic Std B" pitchFamily="34" charset="-128"/>
              </a:rPr>
              <a:t>89,9%</a:t>
            </a:r>
            <a:endParaRPr lang="pt-BR" sz="36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2159028" y="6483485"/>
            <a:ext cx="489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Informação, </a:t>
            </a:r>
            <a:r>
              <a:rPr lang="pt-BR" sz="1400" dirty="0" err="1" smtClean="0"/>
              <a:t>SimilarWeb</a:t>
            </a:r>
            <a:r>
              <a:rPr lang="pt-BR" sz="1400" dirty="0" smtClean="0"/>
              <a:t> – Média 1º Semestre 2015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4271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1245" y="2078828"/>
            <a:ext cx="8495251" cy="873388"/>
          </a:xfrm>
          <a:prstGeom prst="roundRect">
            <a:avLst/>
          </a:prstGeom>
          <a:solidFill>
            <a:schemeClr val="bg1">
              <a:lumMod val="6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41245" y="2060848"/>
            <a:ext cx="5291403" cy="873388"/>
          </a:xfrm>
          <a:prstGeom prst="roundRect">
            <a:avLst/>
          </a:prstGeom>
          <a:solidFill>
            <a:schemeClr val="bg1">
              <a:lumMod val="6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PANORAMA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M-COMMERCE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116966" y="643511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Informação– Julho/ 2015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0080" y="451695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dobe Gothic Std B" pitchFamily="34" charset="-128"/>
                <a:ea typeface="Adobe Gothic Std B" pitchFamily="34" charset="-128"/>
              </a:rPr>
              <a:t>35%</a:t>
            </a:r>
            <a:endParaRPr lang="pt-BR" sz="2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459482" y="444001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dobe Gothic Std B" pitchFamily="34" charset="-128"/>
                <a:ea typeface="Adobe Gothic Std B" pitchFamily="34" charset="-128"/>
              </a:rPr>
              <a:t>1,79%</a:t>
            </a:r>
          </a:p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0,57%</a:t>
            </a:r>
            <a:endParaRPr lang="pt-BR" sz="2400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194821" y="4618858"/>
            <a:ext cx="251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dobe Gothic Std B" pitchFamily="34" charset="-128"/>
                <a:ea typeface="Adobe Gothic Std B" pitchFamily="34" charset="-128"/>
              </a:rPr>
              <a:t>R$ 400,8</a:t>
            </a:r>
            <a:endParaRPr lang="pt-BR" sz="2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41245" y="2060848"/>
            <a:ext cx="2339076" cy="873388"/>
          </a:xfrm>
          <a:prstGeom prst="roundRect">
            <a:avLst/>
          </a:prstGeom>
          <a:solidFill>
            <a:schemeClr val="bg1">
              <a:lumMod val="6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20080" y="2198767"/>
            <a:ext cx="18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VISITAS</a:t>
            </a:r>
            <a:endParaRPr lang="pt-BR" sz="3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067875" y="2198766"/>
            <a:ext cx="258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CONVERSÃO</a:t>
            </a:r>
            <a:endParaRPr lang="pt-BR" sz="32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101763" y="2198765"/>
            <a:ext cx="270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TICKET MÉDIO</a:t>
            </a:r>
            <a:endParaRPr lang="pt-BR" sz="3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457770" y="1116033"/>
            <a:ext cx="35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FATURAMENTO</a:t>
            </a:r>
            <a:endParaRPr lang="pt-BR" sz="3200" b="1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123728" y="1781527"/>
            <a:ext cx="487277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3" y="922314"/>
            <a:ext cx="934275" cy="934275"/>
          </a:xfrm>
          <a:prstGeom prst="rect">
            <a:avLst/>
          </a:prstGeom>
        </p:spPr>
      </p:pic>
      <p:sp>
        <p:nvSpPr>
          <p:cNvPr id="16" name="Colchete duplo 15"/>
          <p:cNvSpPr/>
          <p:nvPr/>
        </p:nvSpPr>
        <p:spPr>
          <a:xfrm>
            <a:off x="611560" y="4476241"/>
            <a:ext cx="1980729" cy="973559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olchete duplo 33"/>
          <p:cNvSpPr/>
          <p:nvPr/>
        </p:nvSpPr>
        <p:spPr>
          <a:xfrm>
            <a:off x="3067875" y="4476241"/>
            <a:ext cx="2583414" cy="973559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olchete duplo 34"/>
          <p:cNvSpPr/>
          <p:nvPr/>
        </p:nvSpPr>
        <p:spPr>
          <a:xfrm>
            <a:off x="6117873" y="4476908"/>
            <a:ext cx="2686019" cy="973559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5" y="3296015"/>
            <a:ext cx="950178" cy="950178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5" y="3296015"/>
            <a:ext cx="950178" cy="95017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74" y="3302285"/>
            <a:ext cx="950178" cy="9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27938" y="6338862"/>
            <a:ext cx="9155147" cy="5329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76" y="1476372"/>
            <a:ext cx="6646316" cy="48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899791" y="6458537"/>
            <a:ext cx="351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METODOLOGIA 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E-BIT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9552" y="6790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Consultoria do Grupo Buscapé especializada em medição do comércio eletrônico no Brasil desde 2001</a:t>
            </a:r>
            <a:endParaRPr lang="pt-BR" sz="2000" i="1" dirty="0"/>
          </a:p>
        </p:txBody>
      </p:sp>
      <p:sp>
        <p:nvSpPr>
          <p:cNvPr id="10" name="Retângulo 9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t="3199" b="93602"/>
          <a:stretch/>
        </p:blipFill>
        <p:spPr bwMode="auto">
          <a:xfrm>
            <a:off x="1477568" y="1610643"/>
            <a:ext cx="4567896" cy="15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91880" y="1506270"/>
            <a:ext cx="2469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COMO FUNCIONA A E-BIT?</a:t>
            </a:r>
            <a:endParaRPr lang="pt-BR" sz="1600" b="1" dirty="0"/>
          </a:p>
        </p:txBody>
      </p:sp>
      <p:pic>
        <p:nvPicPr>
          <p:cNvPr id="16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2741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PERFIL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DOS COMPRADOS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21312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101237" y="6458537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Informação– Junho/2015 – Pesquisa Especial  Mobile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19468" y="908720"/>
            <a:ext cx="7948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Quais os </a:t>
            </a:r>
            <a:r>
              <a:rPr lang="pt-BR" sz="2800" b="1" dirty="0" smtClean="0">
                <a:solidFill>
                  <a:srgbClr val="C00000"/>
                </a:solidFill>
              </a:rPr>
              <a:t>principais motivos </a:t>
            </a:r>
            <a:r>
              <a:rPr lang="pt-BR" sz="2800" dirty="0" smtClean="0"/>
              <a:t>apontados pelos consumidores para comprar via </a:t>
            </a:r>
            <a:r>
              <a:rPr lang="pt-BR" sz="2800" b="1" dirty="0" smtClean="0">
                <a:solidFill>
                  <a:srgbClr val="C00000"/>
                </a:solidFill>
              </a:rPr>
              <a:t>dispositivos móveis</a:t>
            </a:r>
            <a:r>
              <a:rPr lang="pt-BR" sz="2800" dirty="0"/>
              <a:t>?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54995" y="5795972"/>
            <a:ext cx="229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i="1" dirty="0" smtClean="0"/>
              <a:t>*Resposta </a:t>
            </a:r>
            <a:r>
              <a:rPr lang="pt-BR" i="1" dirty="0"/>
              <a:t>espontânea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06641"/>
              </p:ext>
            </p:extLst>
          </p:nvPr>
        </p:nvGraphicFramePr>
        <p:xfrm>
          <a:off x="364472" y="3666174"/>
          <a:ext cx="4152900" cy="2028825"/>
        </p:xfrm>
        <a:graphic>
          <a:graphicData uri="http://schemas.openxmlformats.org/drawingml/2006/table">
            <a:tbl>
              <a:tblPr/>
              <a:tblGrid>
                <a:gridCol w="3226508"/>
                <a:gridCol w="926392"/>
              </a:tblGrid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COMPRA VIA SMARTPHONE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Prático/praticidade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Aparelho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está  sempre comigo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Seguro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Rápido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Comodidade/cômodo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Só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tenho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smartphone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52406"/>
              </p:ext>
            </p:extLst>
          </p:nvPr>
        </p:nvGraphicFramePr>
        <p:xfrm>
          <a:off x="4701121" y="3666174"/>
          <a:ext cx="4263367" cy="2038350"/>
        </p:xfrm>
        <a:graphic>
          <a:graphicData uri="http://schemas.openxmlformats.org/drawingml/2006/table">
            <a:tbl>
              <a:tblPr/>
              <a:tblGrid>
                <a:gridCol w="3327263"/>
                <a:gridCol w="936104"/>
              </a:tblGrid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COMPRA VIA TABLET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Prático/fácil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usar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Comodidade/conforto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Tamanho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 tela/visualização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Acesso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mais fácil/sempre na mão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Segurança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Mobilidade/portabilidade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2" name="Picture 6" descr="http://blogs.perceptionsystem.com/wp-content/uploads/2013/09/Mcomme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333" y1="27415" x2="80167" y2="73107"/>
                        <a14:foregroundMark x1="9500" y1="27415" x2="68833" y2="23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817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zrib2gex41243ule1yhpy3a.wpengine.netdna-cdn.com/assets/iStock_Tablet-Rasa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3744" y1="56338" x2="10427" y2="99648"/>
                        <a14:foregroundMark x1="12796" y1="47887" x2="19194" y2="61268"/>
                        <a14:foregroundMark x1="87441" y1="53873" x2="89810" y2="99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76" y="1939511"/>
            <a:ext cx="2534248" cy="17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haisfarage.com.br/wp-content/uploads/2013/08/2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13" y="2289645"/>
            <a:ext cx="1411407" cy="7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7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PERFIL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DOS COMPRADOS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21312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123728" y="6453336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Informação– Junho/2015 – Pesquisa Especial Mobile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39730" y="1019109"/>
            <a:ext cx="849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Por que você </a:t>
            </a:r>
            <a:r>
              <a:rPr lang="pt-BR" sz="2800" b="1" u="sng" dirty="0" smtClean="0">
                <a:solidFill>
                  <a:srgbClr val="C00000"/>
                </a:solidFill>
              </a:rPr>
              <a:t>NÃO comprou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smtClean="0"/>
              <a:t>por smartphone ou tablet ?</a:t>
            </a:r>
            <a:endParaRPr lang="pt-BR" sz="2400" dirty="0" smtClean="0"/>
          </a:p>
        </p:txBody>
      </p:sp>
      <p:sp>
        <p:nvSpPr>
          <p:cNvPr id="23" name="Retângulo 22"/>
          <p:cNvSpPr/>
          <p:nvPr/>
        </p:nvSpPr>
        <p:spPr>
          <a:xfrm>
            <a:off x="619931" y="5651956"/>
            <a:ext cx="229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i="1" dirty="0" smtClean="0"/>
              <a:t>*Resposta </a:t>
            </a:r>
            <a:r>
              <a:rPr lang="pt-BR" i="1" dirty="0"/>
              <a:t>espontânea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06663"/>
              </p:ext>
            </p:extLst>
          </p:nvPr>
        </p:nvGraphicFramePr>
        <p:xfrm>
          <a:off x="683568" y="1992873"/>
          <a:ext cx="5302514" cy="3531870"/>
        </p:xfrm>
        <a:graphic>
          <a:graphicData uri="http://schemas.openxmlformats.org/drawingml/2006/table">
            <a:tbl>
              <a:tblPr/>
              <a:tblGrid>
                <a:gridCol w="4366410"/>
                <a:gridCol w="936104"/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MOTIVOS APONTADOS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Prefiro Desktop/PC/Notebook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Falta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segurança/Não sinto seguro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Visualização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ruim/Tela pequena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Fotos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Informações ruins dos produtos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Site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ruim/Não responsivo/Não funciona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Não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Não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quis/Não foi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Necessario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/Não pensei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Internet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lenta/Ruim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Complicado/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Dificil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Falta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hábito/Costume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Tamanho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teclado/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Dificil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digitar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09" y="249289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ATIVIDADES</a:t>
            </a:r>
            <a:r>
              <a:rPr lang="pt-BR" altLang="pt-B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DENTRO DAS LOJAS FÍSICAS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-21312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178962" y="648919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Informação– Junho/2015 – Pesquisa Especial Mobile</a:t>
            </a:r>
            <a:endParaRPr lang="pt-B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 bwMode="auto">
          <a:xfrm>
            <a:off x="722348" y="762350"/>
            <a:ext cx="8025797" cy="506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87124" y="5853123"/>
            <a:ext cx="3869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AMOSTRA</a:t>
            </a:r>
            <a:r>
              <a:rPr lang="pt-BR" sz="1200" dirty="0" smtClean="0"/>
              <a:t>: Possui pelo menos 1 dispositivo móvel: 1.825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8039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21312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41458" y="3861048"/>
            <a:ext cx="4778614" cy="1728192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83568" y="4124979"/>
            <a:ext cx="40550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2800" b="1" dirty="0" smtClean="0">
                <a:latin typeface="+mj-lt"/>
              </a:rPr>
              <a:t>André Ricardo Dias</a:t>
            </a:r>
          </a:p>
          <a:p>
            <a:pPr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Diretor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Executivo E-bit</a:t>
            </a:r>
            <a:endParaRPr lang="pt-B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andre.dias@buscapecompany.com</a:t>
            </a:r>
          </a:p>
        </p:txBody>
      </p:sp>
      <p:pic>
        <p:nvPicPr>
          <p:cNvPr id="25" name="Imagem 24" descr="logoEbit_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037" y="2627892"/>
            <a:ext cx="2108350" cy="12374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8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37312"/>
            <a:ext cx="2009283" cy="4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07904" y="836712"/>
            <a:ext cx="2662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4400" b="1" dirty="0">
                <a:solidFill>
                  <a:prstClr val="black"/>
                </a:solidFill>
              </a:rPr>
              <a:t>Obrigado !</a:t>
            </a:r>
          </a:p>
        </p:txBody>
      </p:sp>
    </p:spTree>
    <p:extLst>
      <p:ext uri="{BB962C8B-B14F-4D97-AF65-F5344CB8AC3E}">
        <p14:creationId xmlns:p14="http://schemas.microsoft.com/office/powerpoint/2010/main" val="181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ene.souza\Documents\Telas\Tela 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b="12755"/>
          <a:stretch/>
        </p:blipFill>
        <p:spPr bwMode="auto">
          <a:xfrm>
            <a:off x="64342" y="-27384"/>
            <a:ext cx="9099021" cy="6063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  <p:sp>
        <p:nvSpPr>
          <p:cNvPr id="19" name="Retângulo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483768" y="6021288"/>
            <a:ext cx="396044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27938" y="6338862"/>
            <a:ext cx="9155147" cy="532964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de cantos arredondados 24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INTERNET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NO BRASIL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483767" y="6348606"/>
            <a:ext cx="439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Nielsen IBOPE Online – Junho de 2015, </a:t>
            </a:r>
          </a:p>
          <a:p>
            <a:pPr algn="ctr"/>
            <a:r>
              <a:rPr lang="pt-BR" sz="1400" dirty="0" smtClean="0"/>
              <a:t>domicílio e trabalho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39210" y="5914920"/>
            <a:ext cx="9144000" cy="346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http://www2.unifesp.br/home_diadema/eba2014/img/brasil-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80" y="1268760"/>
            <a:ext cx="1355598" cy="13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2391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599233" y="4797152"/>
            <a:ext cx="8194373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27938" y="6338862"/>
            <a:ext cx="9155147" cy="53296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E-COMMERCE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NO BRASIL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339752" y="6453336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879058"/>
              </p:ext>
            </p:extLst>
          </p:nvPr>
        </p:nvGraphicFramePr>
        <p:xfrm>
          <a:off x="304423" y="616243"/>
          <a:ext cx="8783992" cy="412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652120" y="5055277"/>
            <a:ext cx="293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GASTO MÉDIO ANUAL:</a:t>
            </a:r>
          </a:p>
          <a:p>
            <a:pPr algn="ctr"/>
            <a:r>
              <a:rPr lang="pt-BR" sz="2000" dirty="0" smtClean="0"/>
              <a:t> </a:t>
            </a:r>
            <a:r>
              <a:rPr lang="pt-BR" sz="2000" b="1" dirty="0" smtClean="0"/>
              <a:t>R$ 1.100 </a:t>
            </a:r>
            <a:r>
              <a:rPr lang="pt-BR" sz="2000" dirty="0" smtClean="0"/>
              <a:t>por consumidor</a:t>
            </a:r>
            <a:endParaRPr lang="pt-BR" sz="2000" dirty="0"/>
          </a:p>
        </p:txBody>
      </p:sp>
      <p:pic>
        <p:nvPicPr>
          <p:cNvPr id="15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7543" y="4797152"/>
            <a:ext cx="5112569" cy="12241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30675" y="5024499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44%</a:t>
            </a:r>
            <a:endParaRPr lang="pt-BR" sz="4400" b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38642" y="4947555"/>
            <a:ext cx="377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dos usuários ativos de internet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(32,7 milhões) realizarão 1 (ou mais) compras no comércio eletrônico</a:t>
            </a:r>
          </a:p>
        </p:txBody>
      </p:sp>
    </p:spTree>
    <p:extLst>
      <p:ext uri="{BB962C8B-B14F-4D97-AF65-F5344CB8AC3E}">
        <p14:creationId xmlns:p14="http://schemas.microsoft.com/office/powerpoint/2010/main" val="226600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8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 r="1888"/>
          <a:stretch/>
        </p:blipFill>
        <p:spPr>
          <a:xfrm>
            <a:off x="-108520" y="817504"/>
            <a:ext cx="9291605" cy="55281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5" r="1888"/>
          <a:stretch/>
        </p:blipFill>
        <p:spPr>
          <a:xfrm>
            <a:off x="-108520" y="-171400"/>
            <a:ext cx="9291605" cy="98890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481906" y="61442"/>
            <a:ext cx="66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PERFIL DOS CONSUMIDORES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13" r="85553" b="201"/>
          <a:stretch/>
        </p:blipFill>
        <p:spPr>
          <a:xfrm>
            <a:off x="3169130" y="5661248"/>
            <a:ext cx="1368152" cy="25930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13" r="85553" b="201"/>
          <a:stretch/>
        </p:blipFill>
        <p:spPr>
          <a:xfrm>
            <a:off x="5004048" y="4653136"/>
            <a:ext cx="1368152" cy="2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 r="1213"/>
          <a:stretch/>
        </p:blipFill>
        <p:spPr>
          <a:xfrm>
            <a:off x="-108520" y="900752"/>
            <a:ext cx="9291605" cy="543945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5" r="1888"/>
          <a:stretch/>
        </p:blipFill>
        <p:spPr>
          <a:xfrm>
            <a:off x="-108520" y="-80184"/>
            <a:ext cx="9291605" cy="98890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481906" y="152658"/>
            <a:ext cx="66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PERFIL DOS CONSUMIDORES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13" r="85553" b="201"/>
          <a:stretch/>
        </p:blipFill>
        <p:spPr>
          <a:xfrm>
            <a:off x="449264" y="4725144"/>
            <a:ext cx="1368152" cy="25930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9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16729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ene.souza\Documents\Telas\Tela 07 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828" r="760"/>
          <a:stretch/>
        </p:blipFill>
        <p:spPr bwMode="auto">
          <a:xfrm>
            <a:off x="-108520" y="914400"/>
            <a:ext cx="9291606" cy="54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5" r="1888"/>
          <a:stretch/>
        </p:blipFill>
        <p:spPr>
          <a:xfrm>
            <a:off x="-108520" y="-80184"/>
            <a:ext cx="9291605" cy="9889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481906" y="152658"/>
            <a:ext cx="668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PERFIL DOS CONSUMIDORES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4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3385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pic>
        <p:nvPicPr>
          <p:cNvPr id="4098" name="Picture 2" descr="C:\Users\suene.souza\Documents\Telas\Tela 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21734" r="26274" b="7221"/>
          <a:stretch/>
        </p:blipFill>
        <p:spPr bwMode="auto">
          <a:xfrm>
            <a:off x="2123728" y="836712"/>
            <a:ext cx="4326340" cy="48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2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24" y="4365104"/>
            <a:ext cx="1652296" cy="1652296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DADOS SOBRE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FRETE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9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50"/>
          <a:stretch/>
        </p:blipFill>
        <p:spPr>
          <a:xfrm>
            <a:off x="25365" y="-27384"/>
            <a:ext cx="9155147" cy="6912768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0" y="115536"/>
            <a:ext cx="6350758" cy="482861"/>
          </a:xfrm>
          <a:prstGeom prst="round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PARCELAMENTO E 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MEIOS DE PAGAMENTO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0" t="33171" r="31086" b="8470"/>
          <a:stretch/>
        </p:blipFill>
        <p:spPr>
          <a:xfrm>
            <a:off x="4109618" y="918911"/>
            <a:ext cx="4338311" cy="50201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81050"/>
          <a:stretch/>
        </p:blipFill>
        <p:spPr>
          <a:xfrm>
            <a:off x="-108520" y="6338862"/>
            <a:ext cx="9291605" cy="69053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2252" y="6483485"/>
            <a:ext cx="691354" cy="2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ndre.dias\Desktop\logoEbit_20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550104" cy="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627784" y="6458537"/>
            <a:ext cx="439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E-bit Informação</a:t>
            </a:r>
            <a:endParaRPr lang="pt-BR" sz="1400" dirty="0"/>
          </a:p>
        </p:txBody>
      </p:sp>
      <p:pic>
        <p:nvPicPr>
          <p:cNvPr id="16" name="Picture 2" descr="http://www.sinapel.com.br/images/logo_fecomercio.png?a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81328"/>
            <a:ext cx="1296144" cy="2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95536" y="65973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WWW.FECOMERCIO.COM.BR</a:t>
            </a:r>
            <a:endParaRPr lang="pt-BR" sz="10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2"/>
          <a:stretch/>
        </p:blipFill>
        <p:spPr>
          <a:xfrm>
            <a:off x="899592" y="1908790"/>
            <a:ext cx="2574878" cy="2464355"/>
          </a:xfrm>
          <a:prstGeom prst="rect">
            <a:avLst/>
          </a:prstGeom>
        </p:spPr>
      </p:pic>
      <p:sp>
        <p:nvSpPr>
          <p:cNvPr id="19" name="Retângulo de cantos arredondados 18"/>
          <p:cNvSpPr/>
          <p:nvPr/>
        </p:nvSpPr>
        <p:spPr>
          <a:xfrm>
            <a:off x="599233" y="4365374"/>
            <a:ext cx="3036663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13408" y="451577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2015, o consumidor online tem optado por parcelar menos as compras.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24100" y="-27384"/>
            <a:ext cx="176887" cy="6912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8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(1)</Template>
  <TotalTime>9122</TotalTime>
  <Words>1082</Words>
  <Application>Microsoft Macintosh PowerPoint</Application>
  <PresentationFormat>On-screen Show (4:3)</PresentationFormat>
  <Paragraphs>332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DUQUE FROES JUNIOR</dc:creator>
  <cp:lastModifiedBy>Pedro Guasti</cp:lastModifiedBy>
  <cp:revision>156</cp:revision>
  <dcterms:created xsi:type="dcterms:W3CDTF">2015-07-30T19:31:12Z</dcterms:created>
  <dcterms:modified xsi:type="dcterms:W3CDTF">2015-10-14T09:17:07Z</dcterms:modified>
</cp:coreProperties>
</file>